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ms per token</c:v>
                </c:pt>
              </c:strCache>
            </c:strRef>
          </c:tx>
          <c:spPr>
            <a:solidFill>
              <a:srgbClr val="C3D400"/>
            </a:solidFill>
            <a:effectLst/>
          </c:spPr>
          <c:invertIfNegative val="0"/>
          <c:dLbls>
            <c:numFmt formatCode="0.0&quot; ms&quot;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input (embeddings)</c:v>
                  </c:pt>
                  <c:pt idx="1">
                    <c:v>PLE-lagen</c:v>
                  </c:pt>
                  <c:pt idx="2">
                    <c:v>FFN</c:v>
                  </c:pt>
                  <c:pt idx="3">
                    <c:v>attention</c:v>
                  </c:pt>
                  <c:pt idx="4">
                    <c:v>output-head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2.2</c:v>
                </c:pt>
                <c:pt idx="1">
                  <c:v>6.3</c:v>
                </c:pt>
                <c:pt idx="2">
                  <c:v>6.4</c:v>
                </c:pt>
                <c:pt idx="3">
                  <c:v>20.6</c:v>
                </c:pt>
                <c:pt idx="4">
                  <c:v>58.6</c:v>
                </c:pt>
              </c:numCache>
            </c:numRef>
          </c:val>
        </c:ser>
        <c:dLbls>
          <c:numFmt formatCode="0.0&quot; ms&quot;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0"/>
          <c:min val="0"/>
        </c:scaling>
        <c:delete val="0"/>
        <c:axPos val="b"/>
        <c:majorGridlines>
          <c:spPr>
            <a:ln w="6350" cap="flat">
              <a:solidFill>
                <a:srgbClr val="44607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90A0A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22303F"/>
        </a:solidFill>
        <a:ln>
          <a:noFill/>
        </a:ln>
        <a:effectLst/>
      </c:spPr>
    </c:plotArea>
    <c:plotVisOnly val="1"/>
    <c:dispBlanksAs val="span"/>
  </c:chart>
  <c:spPr>
    <a:solidFill>
      <a:srgbClr val="22303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Welkom. Vanavond: hoe ver kom je met AI zonder cloud? Antwoord: verrassend ver, op een board van een paar tientjes. Twee demo's op tafel, aan het eind mag iedereen zijn eigen board flashen.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QR laten staan. Wie een board heeft: flashen kan nu meteen. Speaker en SD-samples zijn optioneel, staat op de site.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Teaser voor een volgende woensdag: samen een NL TinyStories-model trainen. Board blijft liggen om te spelen.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Alleen laten zien als iemand doorvraagt over performance. Bron: LLM_PROFILE-output van het board zelf (input 2.2 / attn 20.6 / ffn 6.4 / ple 6.3 / head 58.6). Bandbreedtes gemeten door de upstream-auteur: PSRAM 60,7 MB/s, SRAM 240 MB/s, flash-rij 20,3 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Framing: dit is geen product, het is een antwoord op de vraag hoe klein 'echte' AI kan. Het board ligt op tafel en draait terwijl we praten.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Board doorgeven aan het publiek. Benadruk: dit is standaard AliExpress-spul, niks custom.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Kernidee: niet alles hoeft in RAM. Wat zelden gelezen wordt mag traag zijn. De embeddings-tabel is 85% van het model en wordt per token maar voor één rij gelezen.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LIVE: board pakken, thema laten kiezen door iemand uit het publiek. Verhaal duurt ~20 sec.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LIVE: cracktro aanzetten. Geluid aan. Dit is de wauw. Vertel: de wave-formule, de bal is per-pixel op een bol gemapt, alles realtime.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LIVE: iemand een vraag laten typen op het scherm. Engels! Uitleg asymmetrisch vocab = het model klein EN veilig.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LIVE: barista een vraag laten beantwoorden MET geluid. Punchline van de avond: de beperking (854 woorden) is juist wat spraak mogelijk maakt.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Maker-publiek smult hiervan. Alle vier zijn echte debugsessies van deze week.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1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4008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spc="400" kern="0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* AIMELO PRESENTS *</a:t>
            </a:r>
            <a:endParaRPr lang="en-US" sz="1800" dirty="0"/>
          </a:p>
        </p:txBody>
      </p:sp>
      <p:pic>
        <p:nvPicPr>
          <p:cNvPr id="3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4448" y="1371600"/>
            <a:ext cx="5029200" cy="13075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30632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Taalmodellen op een goedkoop touchscreen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2011680" y="3977640"/>
            <a:ext cx="816559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 LLM die verhaaltjes schrijft en een barista die terugpraat —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 lokaal op een ESP32-S3, geen cloud, geen internet.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914400" y="5943600"/>
            <a:ext cx="1036015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Dimitri Hilverda  ·  AiMELO show &amp; tell  ·  woensdag 12 augustus 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/ zelf doen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Flash je eigen board — vanuit je browser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6949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1200"/>
              </a:spcAft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Alles staat open source op GitHub: firmware, tools, en deze presentatie.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site heeft een web-flasher (Chrome/Edge + USB-kabel, geen toolchain) en een live demo van de UI — inclusief de cracktro, in je browser.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457200" y="3840480"/>
            <a:ext cx="6949440" cy="1737360"/>
          </a:xfrm>
          <a:prstGeom prst="roundRect">
            <a:avLst>
              <a:gd name="adj" fmla="val 6316"/>
            </a:avLst>
          </a:prstGeom>
          <a:solidFill>
            <a:srgbClr val="22303F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40690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dimitrihilverda.github.io/esp32-ai-aimelo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31520" y="461772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github.com/dimitrihilverda/esp32-ai-aimelo   ·   board: zoek "JC3248W535C" (±€30)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8138160" y="2011680"/>
            <a:ext cx="3566160" cy="356616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/>
        </p:spPr>
      </p:sp>
      <p:pic>
        <p:nvPicPr>
          <p:cNvPr id="10" name="Image 1" descr="C:/Users/dimx/AppData/Local/Temp/claude/C--Users-dimx-Claude-llm-on-s3-touchscreen/c027b6a4-1a85-466b-b169-a05a4e717b00/scratchpad/qr-s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2331720"/>
            <a:ext cx="2926080" cy="29260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138160" y="56692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→ flasher + live demo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1031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spc="300" kern="0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* GREETINGS TO AIMELO ALMELO *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30175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Vragen? Of gewoon een verhaaltje tikken op het board.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393192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Volgende project: een Nederlandstalig mini-model trainen?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i="1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trainingspipeline zit al in de repo...</a:t>
            </a:r>
            <a:endParaRPr lang="en-US" sz="1500" dirty="0"/>
          </a:p>
        </p:txBody>
      </p:sp>
      <p:pic>
        <p:nvPicPr>
          <p:cNvPr id="5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8304" y="5120640"/>
            <a:ext cx="2743200" cy="7132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backup / doorvragers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Backup: waar gaan de 94 ms per token heen?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6309360" cy="3977640"/>
          </a:xfrm>
          <a:prstGeom prst="roundRect">
            <a:avLst>
              <a:gd name="adj" fmla="val 2759"/>
            </a:avLst>
          </a:prstGeom>
          <a:solidFill>
            <a:srgbClr val="22303F"/>
          </a:solidFill>
          <a:ln/>
        </p:spPr>
      </p:sp>
      <p:graphicFrame>
        <p:nvGraphicFramePr>
          <p:cNvPr id="6" name="Chart 0" descr=""/>
          <p:cNvGraphicFramePr/>
          <p:nvPr/>
        </p:nvGraphicFramePr>
        <p:xfrm>
          <a:off x="640080" y="1965960"/>
          <a:ext cx="5943600" cy="37033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Text 3"/>
          <p:cNvSpPr/>
          <p:nvPr/>
        </p:nvSpPr>
        <p:spPr>
          <a:xfrm>
            <a:off x="7040880" y="1920240"/>
            <a:ext cx="46634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62% is de output-head: logits voor 25.353 tokens = 1,6 MB int8 door PSRAM van 60,7 MB/s. Bandbreedte-begrensd — de CPU wacht op bytes.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25,2M-parameter PLE-tabel zit in 'input': ~0,12 ms. 87% van het model, 0,1% van de tijd.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Daarom: dual-core splitst elke scan, en int8-staging voorkomt per-token unpacken (kwaliteit: ppl 11,93 → 11,94).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7040880" y="4892040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"Een snellere CPU helpt hier bijna niet —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sneller geheugen wel."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/ het idee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Alles roept cloud. Dit ding niet.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457200" y="1828800"/>
            <a:ext cx="5852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Elke AI-demo begint tegenwoordig met een API-key. Maar hoe klein kan een taalmodel zijn dat nog écht iets doet?</a:t>
            </a:r>
            <a:endParaRPr lang="en-US" sz="1700" dirty="0"/>
          </a:p>
          <a:p>
            <a:pPr indent="0" marL="0">
              <a:buNone/>
            </a:pP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Dit project (op basis van slvDev/esp32-ai, MIT) draait een compleet transformer-taalmodel op een microcontroller — inclusief touchscreen-UI, spraak en een Amiga-easter-egg.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6675120" y="1828800"/>
            <a:ext cx="2377440" cy="1600200"/>
          </a:xfrm>
          <a:prstGeom prst="roundRect">
            <a:avLst>
              <a:gd name="adj" fmla="val 6857"/>
            </a:avLst>
          </a:prstGeom>
          <a:solidFill>
            <a:srgbClr val="22303F"/>
          </a:solidFill>
          <a:ln/>
        </p:spPr>
      </p:sp>
      <p:sp>
        <p:nvSpPr>
          <p:cNvPr id="7" name="Text 4"/>
          <p:cNvSpPr/>
          <p:nvPr/>
        </p:nvSpPr>
        <p:spPr>
          <a:xfrm>
            <a:off x="6675120" y="1993392"/>
            <a:ext cx="237744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28,9M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6812280" y="2743200"/>
            <a:ext cx="2103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parameters,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4-bit gequantiseerd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9235440" y="1828800"/>
            <a:ext cx="2377440" cy="1600200"/>
          </a:xfrm>
          <a:prstGeom prst="roundRect">
            <a:avLst>
              <a:gd name="adj" fmla="val 6857"/>
            </a:avLst>
          </a:prstGeom>
          <a:solidFill>
            <a:srgbClr val="22303F"/>
          </a:solidFill>
          <a:ln/>
        </p:spPr>
      </p:sp>
      <p:sp>
        <p:nvSpPr>
          <p:cNvPr id="10" name="Text 7"/>
          <p:cNvSpPr/>
          <p:nvPr/>
        </p:nvSpPr>
        <p:spPr>
          <a:xfrm>
            <a:off x="9235440" y="1993392"/>
            <a:ext cx="237744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~€30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9372600" y="2743200"/>
            <a:ext cx="2103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compleet board,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scherm + touch + speaker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675120" y="3657600"/>
            <a:ext cx="2377440" cy="1600200"/>
          </a:xfrm>
          <a:prstGeom prst="roundRect">
            <a:avLst>
              <a:gd name="adj" fmla="val 6857"/>
            </a:avLst>
          </a:prstGeom>
          <a:solidFill>
            <a:srgbClr val="22303F"/>
          </a:solidFill>
          <a:ln/>
        </p:spPr>
      </p:sp>
      <p:sp>
        <p:nvSpPr>
          <p:cNvPr id="13" name="Text 10"/>
          <p:cNvSpPr/>
          <p:nvPr/>
        </p:nvSpPr>
        <p:spPr>
          <a:xfrm>
            <a:off x="6675120" y="3822192"/>
            <a:ext cx="237744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4000" dirty="0"/>
          </a:p>
        </p:txBody>
      </p:sp>
      <p:sp>
        <p:nvSpPr>
          <p:cNvPr id="14" name="Text 11"/>
          <p:cNvSpPr/>
          <p:nvPr/>
        </p:nvSpPr>
        <p:spPr>
          <a:xfrm>
            <a:off x="6812280" y="4572000"/>
            <a:ext cx="2103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bytes naar de cloud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9235440" y="3657600"/>
            <a:ext cx="2377440" cy="1600200"/>
          </a:xfrm>
          <a:prstGeom prst="roundRect">
            <a:avLst>
              <a:gd name="adj" fmla="val 6857"/>
            </a:avLst>
          </a:prstGeom>
          <a:solidFill>
            <a:srgbClr val="22303F"/>
          </a:solidFill>
          <a:ln/>
        </p:spPr>
      </p:sp>
      <p:sp>
        <p:nvSpPr>
          <p:cNvPr id="16" name="Text 13"/>
          <p:cNvSpPr/>
          <p:nvPr/>
        </p:nvSpPr>
        <p:spPr>
          <a:xfrm>
            <a:off x="9235440" y="3822192"/>
            <a:ext cx="2377440" cy="832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7,5</a:t>
            </a:r>
            <a:endParaRPr lang="en-US" sz="4000" dirty="0"/>
          </a:p>
        </p:txBody>
      </p:sp>
      <p:sp>
        <p:nvSpPr>
          <p:cNvPr id="17" name="Text 14"/>
          <p:cNvSpPr/>
          <p:nvPr/>
        </p:nvSpPr>
        <p:spPr>
          <a:xfrm>
            <a:off x="9372600" y="4572000"/>
            <a:ext cx="2103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tokens per seconde,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op het scherm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457200" y="512064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"geen gelul, gewoon bouwen"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/ de hardware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Guition JC3248W535C — meer board dan de prijs doet vermoeden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457200" y="1874520"/>
            <a:ext cx="1920240" cy="640080"/>
          </a:xfrm>
          <a:prstGeom prst="roundRect">
            <a:avLst>
              <a:gd name="adj" fmla="val 14286"/>
            </a:avLst>
          </a:prstGeom>
          <a:solidFill>
            <a:srgbClr val="33475B"/>
          </a:solidFill>
          <a:ln/>
        </p:spPr>
      </p:sp>
      <p:sp>
        <p:nvSpPr>
          <p:cNvPr id="6" name="Text 3"/>
          <p:cNvSpPr/>
          <p:nvPr/>
        </p:nvSpPr>
        <p:spPr>
          <a:xfrm>
            <a:off x="457200" y="187452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CPU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606040" y="187452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ESP32-S3, 2 kernen op 240 MHz (beide voluit aan het rekenen)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457200" y="2660904"/>
            <a:ext cx="1920240" cy="640080"/>
          </a:xfrm>
          <a:prstGeom prst="roundRect">
            <a:avLst>
              <a:gd name="adj" fmla="val 14286"/>
            </a:avLst>
          </a:prstGeom>
          <a:solidFill>
            <a:srgbClr val="33475B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2660904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Geheugen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2606040" y="2660904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512 KB SRAM + 8 MB PSRAM + 16 MB flash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457200" y="3447288"/>
            <a:ext cx="1920240" cy="640080"/>
          </a:xfrm>
          <a:prstGeom prst="roundRect">
            <a:avLst>
              <a:gd name="adj" fmla="val 14286"/>
            </a:avLst>
          </a:prstGeom>
          <a:solidFill>
            <a:srgbClr val="33475B"/>
          </a:solidFill>
          <a:ln/>
        </p:spPr>
      </p:sp>
      <p:sp>
        <p:nvSpPr>
          <p:cNvPr id="12" name="Text 9"/>
          <p:cNvSpPr/>
          <p:nvPr/>
        </p:nvSpPr>
        <p:spPr>
          <a:xfrm>
            <a:off x="457200" y="3447288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Scherm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2606040" y="3447288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3.5" IPS 480×320, capacitieve touch (één chip doet beide)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457200" y="4233672"/>
            <a:ext cx="1920240" cy="640080"/>
          </a:xfrm>
          <a:prstGeom prst="roundRect">
            <a:avLst>
              <a:gd name="adj" fmla="val 14286"/>
            </a:avLst>
          </a:prstGeom>
          <a:solidFill>
            <a:srgbClr val="33475B"/>
          </a:solidFill>
          <a:ln/>
        </p:spPr>
      </p:sp>
      <p:sp>
        <p:nvSpPr>
          <p:cNvPr id="15" name="Text 12"/>
          <p:cNvSpPr/>
          <p:nvPr/>
        </p:nvSpPr>
        <p:spPr>
          <a:xfrm>
            <a:off x="457200" y="4233672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Audio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2606040" y="4233672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NS4168 I2S-versterker + speakerconnector, microSD-slot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457200" y="5020056"/>
            <a:ext cx="1920240" cy="640080"/>
          </a:xfrm>
          <a:prstGeom prst="roundRect">
            <a:avLst>
              <a:gd name="adj" fmla="val 14286"/>
            </a:avLst>
          </a:prstGeom>
          <a:solidFill>
            <a:srgbClr val="33475B"/>
          </a:solidFill>
          <a:ln/>
        </p:spPr>
      </p:sp>
      <p:sp>
        <p:nvSpPr>
          <p:cNvPr id="18" name="Text 15"/>
          <p:cNvSpPr/>
          <p:nvPr/>
        </p:nvSpPr>
        <p:spPr>
          <a:xfrm>
            <a:off x="457200" y="5020056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Stroom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2606040" y="5020056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USB-C, of snoerloos op een LiPo (laadchip zit erop)</a:t>
            </a:r>
            <a:endParaRPr lang="en-US" sz="1550" dirty="0"/>
          </a:p>
        </p:txBody>
      </p:sp>
      <p:sp>
        <p:nvSpPr>
          <p:cNvPr id="20" name="Shape 17"/>
          <p:cNvSpPr/>
          <p:nvPr/>
        </p:nvSpPr>
        <p:spPr>
          <a:xfrm>
            <a:off x="9326880" y="1874520"/>
            <a:ext cx="2404872" cy="3886200"/>
          </a:xfrm>
          <a:prstGeom prst="roundRect">
            <a:avLst>
              <a:gd name="adj" fmla="val 4563"/>
            </a:avLst>
          </a:prstGeom>
          <a:solidFill>
            <a:srgbClr val="22303F"/>
          </a:solidFill>
          <a:ln/>
        </p:spPr>
      </p:sp>
      <p:sp>
        <p:nvSpPr>
          <p:cNvPr id="21" name="Text 18"/>
          <p:cNvSpPr/>
          <p:nvPr/>
        </p:nvSpPr>
        <p:spPr>
          <a:xfrm>
            <a:off x="9326880" y="2103120"/>
            <a:ext cx="2404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 vergelijking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9326880" y="2514600"/>
            <a:ext cx="24048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MB</a:t>
            </a:r>
            <a:endParaRPr lang="en-US" sz="3400" dirty="0"/>
          </a:p>
        </p:txBody>
      </p:sp>
      <p:sp>
        <p:nvSpPr>
          <p:cNvPr id="23" name="Text 20"/>
          <p:cNvSpPr/>
          <p:nvPr/>
        </p:nvSpPr>
        <p:spPr>
          <a:xfrm>
            <a:off x="9555480" y="3246120"/>
            <a:ext cx="194767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werkgeheugen: minder dan een lange WhatsApp-video. Daar draait het hele model in.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/ de truc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Hoe pers je 28,9M parameters in een microcontroller?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457200" y="17830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Per-Layer Embeddings (uit Google's Gemma 3n): 25M parameters staan als opzoektabel in flash — per token wordt maar ~450 bytes daarvan aangeraakt. Plaatsing volgt lees-frequentie: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57200" y="2788920"/>
            <a:ext cx="7498080" cy="804672"/>
          </a:xfrm>
          <a:prstGeom prst="roundRect">
            <a:avLst>
              <a:gd name="adj" fmla="val 11364"/>
            </a:avLst>
          </a:prstGeom>
          <a:solidFill>
            <a:srgbClr val="22303F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286207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FLASH  16 MB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320040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PLE-tabel + embeddings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3291840" y="2788920"/>
            <a:ext cx="4434840" cy="8046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/>
          <a:lstStyle/>
          <a:p>
            <a:pPr algn="r" indent="0" marL="0">
              <a:buNone/>
            </a:pPr>
            <a:r>
              <a:rPr lang="en-US" sz="1250" i="1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1× per token, één rij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57200" y="3758184"/>
            <a:ext cx="6583680" cy="804672"/>
          </a:xfrm>
          <a:prstGeom prst="roundRect">
            <a:avLst>
              <a:gd name="adj" fmla="val 11364"/>
            </a:avLst>
          </a:prstGeom>
          <a:solidFill>
            <a:srgbClr val="33475B"/>
          </a:solidFill>
          <a:ln/>
        </p:spPr>
      </p:sp>
      <p:sp>
        <p:nvSpPr>
          <p:cNvPr id="11" name="Text 8"/>
          <p:cNvSpPr/>
          <p:nvPr/>
        </p:nvSpPr>
        <p:spPr>
          <a:xfrm>
            <a:off x="685800" y="3831336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PSRAM  8 MB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85800" y="4169664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int8-gewichten + KV-cache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3291840" y="3758184"/>
            <a:ext cx="3520440" cy="8046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/>
          <a:lstStyle/>
          <a:p>
            <a:pPr algn="r" indent="0" marL="0">
              <a:buNone/>
            </a:pPr>
            <a:r>
              <a:rPr lang="en-US" sz="1250" i="1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1× per positie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457200" y="4727448"/>
            <a:ext cx="5669280" cy="804672"/>
          </a:xfrm>
          <a:prstGeom prst="roundRect">
            <a:avLst>
              <a:gd name="adj" fmla="val 11364"/>
            </a:avLst>
          </a:prstGeom>
          <a:solidFill>
            <a:srgbClr val="44607A"/>
          </a:solidFill>
          <a:ln/>
        </p:spPr>
      </p:sp>
      <p:sp>
        <p:nvSpPr>
          <p:cNvPr id="15" name="Text 12"/>
          <p:cNvSpPr/>
          <p:nvPr/>
        </p:nvSpPr>
        <p:spPr>
          <a:xfrm>
            <a:off x="685800" y="48006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SRAM  512 KB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685800" y="513892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activaties + normen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3291840" y="4727448"/>
            <a:ext cx="2606040" cy="8046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/>
          <a:lstStyle/>
          <a:p>
            <a:pPr algn="r" indent="0" marL="0">
              <a:buNone/>
            </a:pPr>
            <a:r>
              <a:rPr lang="en-US" sz="1250" i="1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vele keren per token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8092440" y="3749040"/>
            <a:ext cx="1097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sneller ↑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9326880" y="2788920"/>
            <a:ext cx="2404872" cy="1371600"/>
          </a:xfrm>
          <a:prstGeom prst="roundRect">
            <a:avLst>
              <a:gd name="adj" fmla="val 8000"/>
            </a:avLst>
          </a:prstGeom>
          <a:solidFill>
            <a:srgbClr val="22303F"/>
          </a:solidFill>
          <a:ln/>
        </p:spPr>
      </p:sp>
      <p:sp>
        <p:nvSpPr>
          <p:cNvPr id="20" name="Text 17"/>
          <p:cNvSpPr/>
          <p:nvPr/>
        </p:nvSpPr>
        <p:spPr>
          <a:xfrm>
            <a:off x="9326880" y="2953512"/>
            <a:ext cx="24048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94 ms</a:t>
            </a:r>
            <a:endParaRPr lang="en-US" sz="4000" dirty="0"/>
          </a:p>
        </p:txBody>
      </p:sp>
      <p:sp>
        <p:nvSpPr>
          <p:cNvPr id="21" name="Text 18"/>
          <p:cNvSpPr/>
          <p:nvPr/>
        </p:nvSpPr>
        <p:spPr>
          <a:xfrm>
            <a:off x="9464040" y="3474720"/>
            <a:ext cx="21305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rekenwerk per token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9326880" y="4343400"/>
            <a:ext cx="2404872" cy="1371600"/>
          </a:xfrm>
          <a:prstGeom prst="roundRect">
            <a:avLst>
              <a:gd name="adj" fmla="val 8000"/>
            </a:avLst>
          </a:prstGeom>
          <a:solidFill>
            <a:srgbClr val="22303F"/>
          </a:solidFill>
          <a:ln/>
        </p:spPr>
      </p:sp>
      <p:sp>
        <p:nvSpPr>
          <p:cNvPr id="23" name="Text 20"/>
          <p:cNvSpPr/>
          <p:nvPr/>
        </p:nvSpPr>
        <p:spPr>
          <a:xfrm>
            <a:off x="9326880" y="4507992"/>
            <a:ext cx="24048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4-bit</a:t>
            </a:r>
            <a:endParaRPr lang="en-US" sz="4000" dirty="0"/>
          </a:p>
        </p:txBody>
      </p:sp>
      <p:sp>
        <p:nvSpPr>
          <p:cNvPr id="24" name="Text 21"/>
          <p:cNvSpPr/>
          <p:nvPr/>
        </p:nvSpPr>
        <p:spPr>
          <a:xfrm>
            <a:off x="9464040" y="5029200"/>
            <a:ext cx="21305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gewichten in flash,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int8-activaties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/ demo 1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TinyStories — kies een thema, krijg een verhaal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5120640" cy="3611880"/>
          </a:xfrm>
          <a:prstGeom prst="roundRect">
            <a:avLst>
              <a:gd name="adj" fmla="val 3038"/>
            </a:avLst>
          </a:prstGeom>
          <a:solidFill>
            <a:srgbClr val="000000"/>
          </a:solidFill>
          <a:ln/>
        </p:spPr>
      </p:sp>
      <p:pic>
        <p:nvPicPr>
          <p:cNvPr id="6" name="Image 1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03120"/>
            <a:ext cx="1234440" cy="32004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800" y="2542032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kies je verhaal: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685800" y="2971800"/>
            <a:ext cx="1463040" cy="1005840"/>
          </a:xfrm>
          <a:prstGeom prst="roundRect">
            <a:avLst>
              <a:gd name="adj" fmla="val 9091"/>
            </a:avLst>
          </a:prstGeom>
          <a:solidFill>
            <a:srgbClr val="33475B"/>
          </a:solidFill>
          <a:ln w="12700">
            <a:solidFill>
              <a:srgbClr val="C3D400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85800" y="2971800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verrassing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2286000" y="2971800"/>
            <a:ext cx="1463040" cy="1005840"/>
          </a:xfrm>
          <a:prstGeom prst="roundRect">
            <a:avLst>
              <a:gd name="adj" fmla="val 9091"/>
            </a:avLst>
          </a:prstGeom>
          <a:solidFill>
            <a:srgbClr val="33475B"/>
          </a:solidFill>
          <a:ln w="12700">
            <a:solidFill>
              <a:srgbClr val="C3D400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2286000" y="2971800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robot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3886200" y="2971800"/>
            <a:ext cx="1463040" cy="1005840"/>
          </a:xfrm>
          <a:prstGeom prst="roundRect">
            <a:avLst>
              <a:gd name="adj" fmla="val 9091"/>
            </a:avLst>
          </a:prstGeom>
          <a:solidFill>
            <a:srgbClr val="33475B"/>
          </a:solidFill>
          <a:ln w="12700">
            <a:solidFill>
              <a:srgbClr val="C3D400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886200" y="2971800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prinses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85800" y="4142232"/>
            <a:ext cx="1463040" cy="1005840"/>
          </a:xfrm>
          <a:prstGeom prst="roundRect">
            <a:avLst>
              <a:gd name="adj" fmla="val 9091"/>
            </a:avLst>
          </a:prstGeom>
          <a:solidFill>
            <a:srgbClr val="33475B"/>
          </a:solidFill>
          <a:ln w="12700">
            <a:solidFill>
              <a:srgbClr val="C3D400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85800" y="4142232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draak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2286000" y="4142232"/>
            <a:ext cx="1463040" cy="1005840"/>
          </a:xfrm>
          <a:prstGeom prst="roundRect">
            <a:avLst>
              <a:gd name="adj" fmla="val 9091"/>
            </a:avLst>
          </a:prstGeom>
          <a:solidFill>
            <a:srgbClr val="33475B"/>
          </a:solidFill>
          <a:ln w="12700">
            <a:solidFill>
              <a:srgbClr val="C3D400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2286000" y="4142232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puppy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3886200" y="4142232"/>
            <a:ext cx="1463040" cy="1005840"/>
          </a:xfrm>
          <a:prstGeom prst="roundRect">
            <a:avLst>
              <a:gd name="adj" fmla="val 9091"/>
            </a:avLst>
          </a:prstGeom>
          <a:solidFill>
            <a:srgbClr val="33475B"/>
          </a:solidFill>
          <a:ln w="12700">
            <a:solidFill>
              <a:srgbClr val="C3D400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3886200" y="4142232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computer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6035040" y="1965960"/>
            <a:ext cx="566928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per thema — 'robot' en 'dragon' zijn eigen tokens, dus het model kent die werelden</a:t>
            </a:r>
            <a:endParaRPr lang="en-US" sz="15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Top-k-sampling: elk verhaal is uniek, ook binnen een thema</a:t>
            </a:r>
            <a:endParaRPr lang="en-US" sz="15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Stopt op zijn eigen einde (het model zegt zelf 'klaar' met een end-of-text-token)</a:t>
            </a:r>
            <a:endParaRPr lang="en-US" sz="15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Tekst scrollt mee, verhaal blijft staan tot je tikt</a:t>
            </a:r>
            <a:endParaRPr lang="en-US" sz="1550" dirty="0"/>
          </a:p>
          <a:p>
            <a:pPr marL="342900" indent="-342900"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s niks doen? Dan kiest het board zelf — de demo vermaakt zichzelf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/ de easter egg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Cracktro-modus: het verhaal als Amiga-intro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5577840" cy="3611880"/>
          </a:xfrm>
          <a:prstGeom prst="roundRect">
            <a:avLst>
              <a:gd name="adj" fmla="val 3038"/>
            </a:avLst>
          </a:prstGeom>
          <a:solidFill>
            <a:srgbClr val="000000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2468880"/>
            <a:ext cx="5577840" cy="201168"/>
          </a:xfrm>
          <a:prstGeom prst="rect">
            <a:avLst/>
          </a:prstGeom>
          <a:solidFill>
            <a:srgbClr val="E0FF40">
              <a:alpha val="7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457200" y="3108960"/>
            <a:ext cx="5577840" cy="201168"/>
          </a:xfrm>
          <a:prstGeom prst="rect">
            <a:avLst/>
          </a:prstGeom>
          <a:solidFill>
            <a:srgbClr val="60F0FF">
              <a:alpha val="75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457200" y="3931920"/>
            <a:ext cx="5577840" cy="201168"/>
          </a:xfrm>
          <a:prstGeom prst="rect">
            <a:avLst/>
          </a:prstGeom>
          <a:solidFill>
            <a:srgbClr val="FF60FF">
              <a:alpha val="75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457200" y="4663440"/>
            <a:ext cx="5577840" cy="201168"/>
          </a:xfrm>
          <a:prstGeom prst="rect">
            <a:avLst/>
          </a:prstGeom>
          <a:solidFill>
            <a:srgbClr val="FF6060">
              <a:alpha val="75000"/>
            </a:srgbClr>
          </a:solidFill>
          <a:ln/>
        </p:spPr>
      </p:sp>
      <p:pic>
        <p:nvPicPr>
          <p:cNvPr id="10" name="Image 1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103120"/>
            <a:ext cx="192024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40080" y="3291840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ONCE UPON A TIME...</a:t>
            </a:r>
            <a:endParaRPr lang="en-US" sz="2200" dirty="0"/>
          </a:p>
        </p:txBody>
      </p:sp>
      <p:sp>
        <p:nvSpPr>
          <p:cNvPr id="12" name="Shape 8"/>
          <p:cNvSpPr/>
          <p:nvPr/>
        </p:nvSpPr>
        <p:spPr>
          <a:xfrm>
            <a:off x="4480560" y="4206240"/>
            <a:ext cx="1051560" cy="1051560"/>
          </a:xfrm>
          <a:prstGeom prst="ellipse">
            <a:avLst/>
          </a:prstGeom>
          <a:solidFill>
            <a:srgbClr val="FF0000"/>
          </a:solidFill>
          <a:ln/>
        </p:spPr>
      </p:sp>
      <p:sp>
        <p:nvSpPr>
          <p:cNvPr id="13" name="Shape 9"/>
          <p:cNvSpPr/>
          <p:nvPr/>
        </p:nvSpPr>
        <p:spPr>
          <a:xfrm>
            <a:off x="4617720" y="4315968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4" name="Shape 10"/>
          <p:cNvSpPr/>
          <p:nvPr/>
        </p:nvSpPr>
        <p:spPr>
          <a:xfrm>
            <a:off x="5074920" y="4709160"/>
            <a:ext cx="329184" cy="32918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1"/>
          <p:cNvSpPr/>
          <p:nvPr/>
        </p:nvSpPr>
        <p:spPr>
          <a:xfrm>
            <a:off x="6492240" y="1965960"/>
            <a:ext cx="521208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Verhaal klaar? Dan wordt het herafgespeeld als demoscene-intro: sine-scroller, copper bars, sterrenveld — en de Boing Ball</a:t>
            </a:r>
            <a:endParaRPr lang="en-US" sz="15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Chiptune streamt van de SD-kaart terwijl de animatie draait</a:t>
            </a:r>
            <a:endParaRPr lang="en-US" sz="15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 pas ná het genereren: dan zijn beide CPU-kernen vrij en loopt het op ~30 fps</a:t>
            </a:r>
            <a:endParaRPr lang="en-US" sz="1550" dirty="0"/>
          </a:p>
          <a:p>
            <a:pPr marL="342900" indent="-342900"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Hommage aan Fairlight &amp; Red Sector — de eerste 'demos' draaiden ook op te weinig hardware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/ demo 2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Barista — de AI die alléén over espresso kan praten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457200" y="1828800"/>
            <a:ext cx="6035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Vraag-antwoordmodel met een asymmetrisch vocabulaire: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het LEEST 8.057 tokens (vrije Engelse vragen via het on-screen keyboard), maar kan maar 854 woorden SCHRIJVEN — een vast espresso-alfabet.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457200" y="3520440"/>
            <a:ext cx="60350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Geen cijfer-tokens → kan geen "zet 'm 2 stappen fijner" verzinnen</a:t>
            </a:r>
            <a:endParaRPr lang="en-US" sz="15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Woorden buiten het domein zijn letterlijk onuitspreekbaar — hallucineren op onderwerp is by design onmogelijk</a:t>
            </a:r>
            <a:endParaRPr lang="en-US" sz="1550" dirty="0"/>
          </a:p>
          <a:p>
            <a:pPr marL="342900" indent="-342900"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8,7 woorden/sec, antwoord in ±4 seconden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6858000" y="1828800"/>
            <a:ext cx="4873752" cy="3749040"/>
          </a:xfrm>
          <a:prstGeom prst="roundRect">
            <a:avLst>
              <a:gd name="adj" fmla="val 2927"/>
            </a:avLst>
          </a:prstGeom>
          <a:solidFill>
            <a:srgbClr val="000000"/>
          </a:solidFill>
          <a:ln/>
        </p:spPr>
      </p:sp>
      <p:sp>
        <p:nvSpPr>
          <p:cNvPr id="8" name="Text 5"/>
          <p:cNvSpPr/>
          <p:nvPr/>
        </p:nvSpPr>
        <p:spPr>
          <a:xfrm>
            <a:off x="7086600" y="2057400"/>
            <a:ext cx="4416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Q: how do i make my espresso stronger?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086600" y="2697480"/>
            <a:ext cx="4416552" cy="0"/>
          </a:xfrm>
          <a:prstGeom prst="line">
            <a:avLst/>
          </a:prstGeom>
          <a:noFill/>
          <a:ln w="19050">
            <a:solidFill>
              <a:srgbClr val="C3D40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086600" y="2880360"/>
            <a:ext cx="4416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A: if the machine asks you to clean it, do that first and do it as the manual gives it, with the approved products. whats your machine model?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086600" y="5029200"/>
            <a:ext cx="44165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letterlijk antwoord van het board (serial capture)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/ spraak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hij práát — zonder text-to-speech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457200" y="1828800"/>
            <a:ext cx="62179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Echte TTS past niet op dit board. Maar het model kan maar 854 woorden zeggen...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 alle 854 staan als audio-sample op de SD-kaart. Antwoorden = samples achter elkaar plakken via de I2S-versterker.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457200" y="3657600"/>
            <a:ext cx="62179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Dezelfde vocabulaire-truc die het model klein houdt, geeft het een stem</a:t>
            </a:r>
            <a:endParaRPr lang="en-US" sz="15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Woord verschijnt op het scherm op het moment dat het klinkt</a:t>
            </a:r>
            <a:endParaRPr lang="en-US" sz="15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Volumeknoppen op het scherm, instelling onthouden na reboot</a:t>
            </a:r>
            <a:endParaRPr lang="en-US" sz="1550" dirty="0"/>
          </a:p>
          <a:p>
            <a:pPr marL="342900" indent="-342900"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Toetskliks en een opstart-chime — allemaal van SD, alles optioneel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7223760" y="2103120"/>
            <a:ext cx="2103120" cy="1554480"/>
          </a:xfrm>
          <a:prstGeom prst="roundRect">
            <a:avLst>
              <a:gd name="adj" fmla="val 7059"/>
            </a:avLst>
          </a:prstGeom>
          <a:solidFill>
            <a:srgbClr val="22303F"/>
          </a:solidFill>
          <a:ln/>
        </p:spPr>
      </p:sp>
      <p:sp>
        <p:nvSpPr>
          <p:cNvPr id="8" name="Text 5"/>
          <p:cNvSpPr/>
          <p:nvPr/>
        </p:nvSpPr>
        <p:spPr>
          <a:xfrm>
            <a:off x="7223760" y="2267712"/>
            <a:ext cx="210312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854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7360920" y="29718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woord-samples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 de SD-kaart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9509760" y="2103120"/>
            <a:ext cx="2103120" cy="1554480"/>
          </a:xfrm>
          <a:prstGeom prst="roundRect">
            <a:avLst>
              <a:gd name="adj" fmla="val 7059"/>
            </a:avLst>
          </a:prstGeom>
          <a:solidFill>
            <a:srgbClr val="22303F"/>
          </a:solidFill>
          <a:ln/>
        </p:spPr>
      </p:sp>
      <p:sp>
        <p:nvSpPr>
          <p:cNvPr id="11" name="Text 8"/>
          <p:cNvSpPr/>
          <p:nvPr/>
        </p:nvSpPr>
        <p:spPr>
          <a:xfrm>
            <a:off x="9509760" y="2267712"/>
            <a:ext cx="210312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MB</a:t>
            </a:r>
            <a:endParaRPr lang="en-US" sz="4000" dirty="0"/>
          </a:p>
        </p:txBody>
      </p:sp>
      <p:sp>
        <p:nvSpPr>
          <p:cNvPr id="12" name="Text 9"/>
          <p:cNvSpPr/>
          <p:nvPr/>
        </p:nvSpPr>
        <p:spPr>
          <a:xfrm>
            <a:off x="9646920" y="29718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audio — kaart is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512 MB, zat ruimte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223760" y="3931920"/>
            <a:ext cx="2103120" cy="1554480"/>
          </a:xfrm>
          <a:prstGeom prst="roundRect">
            <a:avLst>
              <a:gd name="adj" fmla="val 7059"/>
            </a:avLst>
          </a:prstGeom>
          <a:solidFill>
            <a:srgbClr val="22303F"/>
          </a:solidFill>
          <a:ln/>
        </p:spPr>
      </p:sp>
      <p:sp>
        <p:nvSpPr>
          <p:cNvPr id="14" name="Text 11"/>
          <p:cNvSpPr/>
          <p:nvPr/>
        </p:nvSpPr>
        <p:spPr>
          <a:xfrm>
            <a:off x="7223760" y="4096512"/>
            <a:ext cx="210312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kHz</a:t>
            </a:r>
            <a:endParaRPr lang="en-US" sz="4000" dirty="0"/>
          </a:p>
        </p:txBody>
      </p:sp>
      <p:sp>
        <p:nvSpPr>
          <p:cNvPr id="15" name="Text 12"/>
          <p:cNvSpPr/>
          <p:nvPr/>
        </p:nvSpPr>
        <p:spPr>
          <a:xfrm>
            <a:off x="7360920" y="48006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mono, direct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naar de versterker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9509760" y="3931920"/>
            <a:ext cx="2103120" cy="1554480"/>
          </a:xfrm>
          <a:prstGeom prst="roundRect">
            <a:avLst>
              <a:gd name="adj" fmla="val 7059"/>
            </a:avLst>
          </a:prstGeom>
          <a:solidFill>
            <a:srgbClr val="22303F"/>
          </a:solidFill>
          <a:ln/>
        </p:spPr>
      </p:sp>
      <p:sp>
        <p:nvSpPr>
          <p:cNvPr id="17" name="Text 14"/>
          <p:cNvSpPr/>
          <p:nvPr/>
        </p:nvSpPr>
        <p:spPr>
          <a:xfrm>
            <a:off x="9509760" y="4096512"/>
            <a:ext cx="2103120" cy="80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3D4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 W</a:t>
            </a:r>
            <a:endParaRPr lang="en-US" sz="4000" dirty="0"/>
          </a:p>
        </p:txBody>
      </p:sp>
      <p:sp>
        <p:nvSpPr>
          <p:cNvPr id="18" name="Text 15"/>
          <p:cNvSpPr/>
          <p:nvPr/>
        </p:nvSpPr>
        <p:spPr>
          <a:xfrm>
            <a:off x="9646920" y="4800600"/>
            <a:ext cx="1828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class-D ampje,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90A0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van €2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018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/Users/dimx/Claude/llm on s3 touchscreen/esp32-ai/docs/assets/aimelo-logo-wi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1399032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0" y="292608"/>
            <a:ext cx="3685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90A0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/ lessen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457200" y="86868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het board ons onderweg leerde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5486400" cy="1645920"/>
          </a:xfrm>
          <a:prstGeom prst="roundRect">
            <a:avLst>
              <a:gd name="adj" fmla="val 6667"/>
            </a:avLst>
          </a:prstGeom>
          <a:solidFill>
            <a:srgbClr val="22303F"/>
          </a:solidFill>
          <a:ln/>
        </p:spPr>
      </p:sp>
      <p:sp>
        <p:nvSpPr>
          <p:cNvPr id="6" name="Text 3"/>
          <p:cNvSpPr/>
          <p:nvPr/>
        </p:nvSpPr>
        <p:spPr>
          <a:xfrm>
            <a:off x="685800" y="2084832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RESET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85800" y="2487168"/>
            <a:ext cx="502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klassieke serial-reset doet niets op native USB — de watchdog-reset van esptool wél. Uur kwijt, nooit meer vergeten.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217920" y="1920240"/>
            <a:ext cx="5486400" cy="1645920"/>
          </a:xfrm>
          <a:prstGeom prst="roundRect">
            <a:avLst>
              <a:gd name="adj" fmla="val 6667"/>
            </a:avLst>
          </a:prstGeom>
          <a:solidFill>
            <a:srgbClr val="22303F"/>
          </a:solidFill>
          <a:ln/>
        </p:spPr>
      </p:sp>
      <p:sp>
        <p:nvSpPr>
          <p:cNvPr id="9" name="Text 6"/>
          <p:cNvSpPr/>
          <p:nvPr/>
        </p:nvSpPr>
        <p:spPr>
          <a:xfrm>
            <a:off x="6446520" y="2084832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40 MHz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46520" y="2487168"/>
            <a:ext cx="502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QSPI op volle snelheid + LLM op de PSRAM-bus = lime tekst die wit/roze flikkert. Bits flippen echt. Klok omlaag, klaar.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7200" y="3749040"/>
            <a:ext cx="5486400" cy="1645920"/>
          </a:xfrm>
          <a:prstGeom prst="roundRect">
            <a:avLst>
              <a:gd name="adj" fmla="val 6667"/>
            </a:avLst>
          </a:prstGeom>
          <a:solidFill>
            <a:srgbClr val="22303F"/>
          </a:solidFill>
          <a:ln/>
        </p:spPr>
      </p:sp>
      <p:sp>
        <p:nvSpPr>
          <p:cNvPr id="12" name="Text 9"/>
          <p:cNvSpPr/>
          <p:nvPr/>
        </p:nvSpPr>
        <p:spPr>
          <a:xfrm>
            <a:off x="685800" y="3913632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TOUCH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85800" y="4315968"/>
            <a:ext cx="502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touch-chip blijft rapporteren zolang je vinger ligt. Elke schermwissel had een 'vergeet oude events'-stap nodig — drie keer dezelfde bug gevonden.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6217920" y="3749040"/>
            <a:ext cx="5486400" cy="1645920"/>
          </a:xfrm>
          <a:prstGeom prst="roundRect">
            <a:avLst>
              <a:gd name="adj" fmla="val 6667"/>
            </a:avLst>
          </a:prstGeom>
          <a:solidFill>
            <a:srgbClr val="22303F"/>
          </a:solidFill>
          <a:ln/>
        </p:spPr>
      </p:sp>
      <p:sp>
        <p:nvSpPr>
          <p:cNvPr id="15" name="Text 12"/>
          <p:cNvSpPr/>
          <p:nvPr/>
        </p:nvSpPr>
        <p:spPr>
          <a:xfrm>
            <a:off x="6446520" y="3913632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3D4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EINDE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46520" y="4315968"/>
            <a:ext cx="5029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Verhalen eindigden mid-zin: niemand luisterde naar het end-of-text-token van het model. Nu wel, en alles werd beter.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2026-08-12T16:34:18Z</dcterms:created>
  <dcterms:modified xsi:type="dcterms:W3CDTF">2026-08-12T16:34:18Z</dcterms:modified>
</cp:coreProperties>
</file>